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4"/>
  </p:sldMasterIdLst>
  <p:notesMasterIdLst>
    <p:notesMasterId r:id="rId29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9" r:id="rId26"/>
    <p:sldId id="280" r:id="rId27"/>
    <p:sldId id="278" r:id="rId28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30"/>
      <p:bold r:id="rId31"/>
      <p:italic r:id="rId32"/>
      <p:boldItalic r:id="rId33"/>
    </p:embeddedFont>
    <p:embeddedFont>
      <p:font typeface="Lobster" panose="020B0604020202020204" charset="0"/>
      <p:regular r:id="rId3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B7E02F2-91A8-4E86-AB28-7A74B041FE08}" v="4" dt="2020-05-11T17:56:50.82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1620"/>
        <p:guide pos="288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microsoft.com/office/2015/10/relationships/revisionInfo" Target="revisionInfo.xml"/><Relationship Id="rId21" Type="http://schemas.openxmlformats.org/officeDocument/2006/relationships/slide" Target="slides/slide17.xml"/><Relationship Id="rId34" Type="http://schemas.openxmlformats.org/officeDocument/2006/relationships/font" Target="fonts/font5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font" Target="fonts/font4.fntdata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font" Target="fonts/font3.fntdata"/><Relationship Id="rId37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2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font" Target="fonts/font1.fntdata"/><Relationship Id="rId35" Type="http://schemas.openxmlformats.org/officeDocument/2006/relationships/presProps" Target="pres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32636226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932788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54960f077c_0_2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54960f077c_0_2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349918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54960f077c_0_2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54960f077c_0_2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066671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54960f077c_0_2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54960f077c_0_2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605284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54960f077c_0_2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54960f077c_0_2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23435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54960f077c_0_2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54960f077c_0_2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390119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54960f077c_0_3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54960f077c_0_3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485034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54960f077c_0_3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54960f077c_0_3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093880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54960f077c_0_3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54960f077c_0_3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426802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55459a0f4b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55459a0f4b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607919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55459a0f4b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55459a0f4b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4118283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55459a0f4b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55459a0f4b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9679470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55459a0f4b_0_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55459a0f4b_0_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8429904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55459a0f4b_0_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55459a0f4b_0_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0216021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55459a0f4b_0_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55459a0f4b_0_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0003652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55459a0f4b_0_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0" name="Google Shape;220;g55459a0f4b_0_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3125082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55459a0f4b_0_1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" name="Google Shape;238;g55459a0f4b_0_1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7372591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55459a0f4b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g55459a0f4b_0_1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876424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55459a0f4b_0_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55459a0f4b_0_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0366917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55459a0f4b_0_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0" name="Google Shape;220;g55459a0f4b_0_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274831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gradFill>
          <a:gsLst>
            <a:gs pos="0">
              <a:srgbClr val="D4E5F5"/>
            </a:gs>
            <a:gs pos="100000">
              <a:srgbClr val="70A4D5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mc:AlternateContent xmlns:mc="http://schemas.openxmlformats.org/markup-compatibility/2006" xmlns:p14="http://schemas.microsoft.com/office/powerpoint/2010/main">
    <mc:Choice Requires="p14">
      <p:transition spd="slow">
        <p14:gallery dir="l"/>
      </p:transition>
    </mc:Choice>
    <mc:Fallback xmlns="">
      <p:transition spd="slow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3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18725" y="607275"/>
            <a:ext cx="6886949" cy="3689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gallery dir="l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3000">
                <a:latin typeface="Lobster"/>
                <a:ea typeface="Lobster"/>
                <a:cs typeface="Lobster"/>
                <a:sym typeface="Lobster"/>
              </a:rPr>
              <a:t>Kierunki ekonomiczne </a:t>
            </a:r>
            <a:endParaRPr sz="3000"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62" name="Google Shape;62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63" name="Google Shape;6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152476"/>
            <a:ext cx="8520599" cy="3630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>
            <a:spLocks noGrp="1"/>
          </p:cNvSpPr>
          <p:nvPr>
            <p:ph type="title"/>
          </p:nvPr>
        </p:nvSpPr>
        <p:spPr>
          <a:xfrm>
            <a:off x="311700" y="246725"/>
            <a:ext cx="8520600" cy="89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3000">
                <a:latin typeface="Lobster"/>
                <a:ea typeface="Lobster"/>
                <a:cs typeface="Lobster"/>
                <a:sym typeface="Lobster"/>
              </a:rPr>
              <a:t>Technik ekonomista dla kogo? </a:t>
            </a:r>
            <a:endParaRPr sz="3000"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69" name="Google Shape;69;p15"/>
          <p:cNvSpPr txBox="1">
            <a:spLocks noGrp="1"/>
          </p:cNvSpPr>
          <p:nvPr>
            <p:ph type="body" idx="1"/>
          </p:nvPr>
        </p:nvSpPr>
        <p:spPr>
          <a:xfrm>
            <a:off x="311700" y="1065875"/>
            <a:ext cx="8520600" cy="313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l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Zawód technik ekonomista należy do grupy zawodów, w których bardzo ważne są relacje między ludźmi.</a:t>
            </a: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70" name="Google Shape;70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85275" y="2274300"/>
            <a:ext cx="5387925" cy="2693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9825" y="2193275"/>
            <a:ext cx="1467476" cy="14465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6"/>
          <p:cNvSpPr txBox="1">
            <a:spLocks noGrp="1"/>
          </p:cNvSpPr>
          <p:nvPr>
            <p:ph type="title"/>
          </p:nvPr>
        </p:nvSpPr>
        <p:spPr>
          <a:xfrm>
            <a:off x="311700" y="3582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3000">
                <a:latin typeface="Lobster"/>
                <a:ea typeface="Lobster"/>
                <a:cs typeface="Lobster"/>
                <a:sym typeface="Lobster"/>
              </a:rPr>
              <a:t>Jaka jest specyfikacja środowiska pracy technika ekonomisty?</a:t>
            </a:r>
            <a:endParaRPr sz="3000"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77" name="Google Shape;77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	</a:t>
            </a:r>
            <a:endParaRPr/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pl"/>
              <a:t>             </a:t>
            </a:r>
            <a:r>
              <a:rPr lang="pl" sz="2400">
                <a:solidFill>
                  <a:schemeClr val="dk1"/>
                </a:solidFill>
                <a:latin typeface="Calibri"/>
                <a:sym typeface="Calibri"/>
              </a:rPr>
              <a:t>p</a:t>
            </a:r>
            <a:r>
              <a:rPr lang="pl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raca ekonomisty jest typową pracą biurową, w której większość czasu spędza się za biurkiem lub przed komputerem.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pl" sz="2400"/>
              <a:t>	p</a:t>
            </a:r>
            <a:r>
              <a:rPr lang="pl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raca ma głównie charakter indywidualny i samodzielny, wymaga jednak kontaktu z klientami i współpracownikami. </a:t>
            </a: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pl"/>
              <a:t>			</a:t>
            </a:r>
            <a:endParaRPr/>
          </a:p>
        </p:txBody>
      </p:sp>
      <p:sp>
        <p:nvSpPr>
          <p:cNvPr id="78" name="Google Shape;78;p16"/>
          <p:cNvSpPr/>
          <p:nvPr/>
        </p:nvSpPr>
        <p:spPr>
          <a:xfrm>
            <a:off x="793200" y="1772300"/>
            <a:ext cx="607200" cy="3345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79;p16"/>
          <p:cNvSpPr/>
          <p:nvPr/>
        </p:nvSpPr>
        <p:spPr>
          <a:xfrm>
            <a:off x="793200" y="2799400"/>
            <a:ext cx="607200" cy="3345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allery dir="l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95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3000">
                <a:latin typeface="Lobster"/>
                <a:ea typeface="Lobster"/>
                <a:cs typeface="Lobster"/>
                <a:sym typeface="Lobster"/>
              </a:rPr>
              <a:t>Czym zajmuje się technik ekonomista? </a:t>
            </a:r>
            <a:endParaRPr sz="3000">
              <a:latin typeface="Lobster"/>
              <a:ea typeface="Lobster"/>
              <a:cs typeface="Lobster"/>
              <a:sym typeface="Lobst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3000">
                <a:latin typeface="Lobster"/>
                <a:ea typeface="Lobster"/>
                <a:cs typeface="Lobster"/>
                <a:sym typeface="Lobster"/>
              </a:rPr>
              <a:t>Zadania zawodowe:</a:t>
            </a:r>
            <a:endParaRPr sz="3000"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85" name="Google Shape;85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pl">
                <a:solidFill>
                  <a:srgbClr val="000000"/>
                </a:solidFill>
              </a:rPr>
              <a:t>	</a:t>
            </a:r>
            <a:r>
              <a:rPr lang="pl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prowadzenie oraz planowanie działalności gospodarczej,</a:t>
            </a: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pl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	opracowywanie oraz wykonywanie analiz finansowych , </a:t>
            </a: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pl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	prowadzenie rozliczeń podatkowych, </a:t>
            </a: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pl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	prowadzenie spraw kadrowo-płacowych,</a:t>
            </a: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7"/>
          <p:cNvSpPr/>
          <p:nvPr/>
        </p:nvSpPr>
        <p:spPr>
          <a:xfrm>
            <a:off x="495775" y="1797150"/>
            <a:ext cx="210600" cy="210600"/>
          </a:xfrm>
          <a:prstGeom prst="smileyFace">
            <a:avLst>
              <a:gd name="adj" fmla="val 4653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17"/>
          <p:cNvSpPr/>
          <p:nvPr/>
        </p:nvSpPr>
        <p:spPr>
          <a:xfrm>
            <a:off x="495775" y="2404375"/>
            <a:ext cx="210600" cy="210600"/>
          </a:xfrm>
          <a:prstGeom prst="smileyFace">
            <a:avLst>
              <a:gd name="adj" fmla="val 4653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17"/>
          <p:cNvSpPr/>
          <p:nvPr/>
        </p:nvSpPr>
        <p:spPr>
          <a:xfrm>
            <a:off x="495775" y="2962025"/>
            <a:ext cx="210600" cy="210600"/>
          </a:xfrm>
          <a:prstGeom prst="smileyFace">
            <a:avLst>
              <a:gd name="adj" fmla="val 4653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17"/>
          <p:cNvSpPr/>
          <p:nvPr/>
        </p:nvSpPr>
        <p:spPr>
          <a:xfrm>
            <a:off x="495775" y="3519675"/>
            <a:ext cx="210600" cy="210600"/>
          </a:xfrm>
          <a:prstGeom prst="smileyFace">
            <a:avLst>
              <a:gd name="adj" fmla="val 4653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91" name="Google Shape;91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11074" y="2962025"/>
            <a:ext cx="2364251" cy="18162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3000">
                <a:latin typeface="Lobster"/>
                <a:ea typeface="Lobster"/>
                <a:cs typeface="Lobster"/>
                <a:sym typeface="Lobster"/>
              </a:rPr>
              <a:t>Możliwości zatrudnienia:</a:t>
            </a:r>
            <a:endParaRPr sz="3000"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97" name="Google Shape;97;p18"/>
          <p:cNvSpPr txBox="1">
            <a:spLocks noGrp="1"/>
          </p:cNvSpPr>
          <p:nvPr>
            <p:ph type="body" idx="1"/>
          </p:nvPr>
        </p:nvSpPr>
        <p:spPr>
          <a:xfrm>
            <a:off x="128700" y="1202225"/>
            <a:ext cx="8886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			</a:t>
            </a:r>
            <a:r>
              <a:rPr lang="pl">
                <a:solidFill>
                  <a:srgbClr val="CC0000"/>
                </a:solidFill>
                <a:latin typeface="Calibri"/>
                <a:ea typeface="Calibri"/>
                <a:cs typeface="Calibri"/>
                <a:sym typeface="Calibri"/>
              </a:rPr>
              <a:t>biura księgowe</a:t>
            </a:r>
            <a:r>
              <a:rPr lang="pl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	                    </a:t>
            </a:r>
            <a:r>
              <a:rPr lang="pl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towarzystwa ubezpieczeniowe</a:t>
            </a:r>
            <a:endParaRPr>
              <a:solidFill>
                <a:srgbClr val="FFFF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>
              <a:spcBef>
                <a:spcPts val="1600"/>
              </a:spcBef>
              <a:buNone/>
            </a:pPr>
            <a:r>
              <a:rPr lang="pl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</a:rPr>
              <a:t>urzędy administracji</a:t>
            </a:r>
            <a:r>
              <a:rPr lang="pl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									                                                                                </a:t>
            </a:r>
            <a:r>
              <a:rPr lang="pl">
                <a:solidFill>
                  <a:srgbClr val="3D85C6"/>
                </a:solidFill>
                <a:latin typeface="Calibri"/>
                <a:ea typeface="Calibri"/>
                <a:cs typeface="Calibri"/>
                <a:sym typeface="Calibri"/>
              </a:rPr>
              <a:t>biura maklerskie </a:t>
            </a:r>
            <a:endParaRPr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pl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r>
              <a:rPr lang="pl">
                <a:solidFill>
                  <a:srgbClr val="00FF00"/>
                </a:solidFill>
                <a:latin typeface="Calibri"/>
                <a:ea typeface="Calibri"/>
                <a:cs typeface="Calibri"/>
                <a:sym typeface="Calibri"/>
              </a:rPr>
              <a:t>stowarzyszenia i fundacje</a:t>
            </a:r>
            <a:endParaRPr>
              <a:solidFill>
                <a:srgbClr val="00FF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>
              <a:spcBef>
                <a:spcPts val="1600"/>
              </a:spcBef>
              <a:buNone/>
            </a:pPr>
            <a:r>
              <a:rPr lang="pl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r>
              <a:rPr lang="pl">
                <a:solidFill>
                  <a:srgbClr val="FF9900"/>
                </a:solidFill>
                <a:latin typeface="Calibri"/>
                <a:ea typeface="Calibri"/>
                <a:cs typeface="Calibri"/>
                <a:sym typeface="Calibri"/>
              </a:rPr>
              <a:t>urzędy skarbowe     </a:t>
            </a:r>
            <a:r>
              <a:rPr lang="pl">
                <a:solidFill>
                  <a:srgbClr val="274E13"/>
                </a:solidFill>
                <a:latin typeface="Calibri"/>
                <a:ea typeface="Calibri"/>
                <a:cs typeface="Calibri"/>
                <a:sym typeface="Calibri"/>
              </a:rPr>
              <a:t>własna firma</a:t>
            </a:r>
            <a:endParaRPr>
              <a:solidFill>
                <a:srgbClr val="FF99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pl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					</a:t>
            </a:r>
            <a:r>
              <a:rPr lang="pl">
                <a:solidFill>
                  <a:srgbClr val="FF00FF"/>
                </a:solidFill>
                <a:latin typeface="Calibri"/>
                <a:ea typeface="Calibri"/>
                <a:cs typeface="Calibri"/>
                <a:sym typeface="Calibri"/>
              </a:rPr>
              <a:t>sekretariaty</a:t>
            </a:r>
            <a:r>
              <a:rPr lang="pl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				</a:t>
            </a:r>
            <a:endParaRPr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pl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							</a:t>
            </a:r>
            <a:endParaRPr>
              <a:solidFill>
                <a:srgbClr val="3D85C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98" name="Google Shape;98;p18"/>
          <p:cNvCxnSpPr/>
          <p:nvPr/>
        </p:nvCxnSpPr>
        <p:spPr>
          <a:xfrm flipH="1">
            <a:off x="1177175" y="1053500"/>
            <a:ext cx="1152900" cy="6570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99" name="Google Shape;99;p18"/>
          <p:cNvCxnSpPr/>
          <p:nvPr/>
        </p:nvCxnSpPr>
        <p:spPr>
          <a:xfrm flipH="1">
            <a:off x="1726549" y="966750"/>
            <a:ext cx="1370625" cy="167315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00" name="Google Shape;100;p18"/>
          <p:cNvCxnSpPr/>
          <p:nvPr/>
        </p:nvCxnSpPr>
        <p:spPr>
          <a:xfrm>
            <a:off x="3606650" y="966750"/>
            <a:ext cx="0" cy="322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01" name="Google Shape;101;p18"/>
          <p:cNvCxnSpPr/>
          <p:nvPr/>
        </p:nvCxnSpPr>
        <p:spPr>
          <a:xfrm>
            <a:off x="3606650" y="1580125"/>
            <a:ext cx="0" cy="16980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02" name="Google Shape;102;p18"/>
          <p:cNvCxnSpPr>
            <a:stCxn id="97" idx="0"/>
          </p:cNvCxnSpPr>
          <p:nvPr/>
        </p:nvCxnSpPr>
        <p:spPr>
          <a:xfrm>
            <a:off x="4572000" y="1202225"/>
            <a:ext cx="613500" cy="25533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03" name="Google Shape;103;p18"/>
          <p:cNvCxnSpPr/>
          <p:nvPr/>
        </p:nvCxnSpPr>
        <p:spPr>
          <a:xfrm>
            <a:off x="6135025" y="1028700"/>
            <a:ext cx="954300" cy="1983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04" name="Google Shape;104;p18"/>
          <p:cNvCxnSpPr/>
          <p:nvPr/>
        </p:nvCxnSpPr>
        <p:spPr>
          <a:xfrm>
            <a:off x="5185500" y="1375725"/>
            <a:ext cx="1564621" cy="833549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05" name="Google Shape;105;p18"/>
          <p:cNvCxnSpPr/>
          <p:nvPr/>
        </p:nvCxnSpPr>
        <p:spPr>
          <a:xfrm>
            <a:off x="4945200" y="1313750"/>
            <a:ext cx="1512000" cy="1834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06" name="Google Shape;106;p18"/>
          <p:cNvSpPr txBox="1"/>
          <p:nvPr/>
        </p:nvSpPr>
        <p:spPr>
          <a:xfrm>
            <a:off x="6150850" y="3234700"/>
            <a:ext cx="2404500" cy="71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>
                <a:solidFill>
                  <a:srgbClr val="741B47"/>
                </a:solidFill>
                <a:latin typeface="Calibri"/>
                <a:ea typeface="Calibri"/>
                <a:cs typeface="Calibri"/>
                <a:sym typeface="Calibri"/>
              </a:rPr>
              <a:t>firmy produkcyjne, handlowe i usługowe</a:t>
            </a:r>
            <a:r>
              <a:rPr lang="pl" sz="1800">
                <a:latin typeface="Calibri"/>
                <a:ea typeface="Calibri"/>
                <a:cs typeface="Calibri"/>
                <a:sym typeface="Calibri"/>
              </a:rPr>
              <a:t> 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07" name="Google Shape;107;p18"/>
          <p:cNvCxnSpPr/>
          <p:nvPr/>
        </p:nvCxnSpPr>
        <p:spPr>
          <a:xfrm flipH="1">
            <a:off x="2119300" y="1735150"/>
            <a:ext cx="1177500" cy="19335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3000">
                <a:latin typeface="Lobster"/>
                <a:ea typeface="Lobster"/>
                <a:cs typeface="Lobster"/>
                <a:sym typeface="Lobster"/>
              </a:rPr>
              <a:t>Stanowiska pracy dla ekonomisty:</a:t>
            </a:r>
            <a:endParaRPr sz="3000"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113" name="Google Shape;113;p1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78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      </a:t>
            </a:r>
            <a:r>
              <a:rPr lang="pl">
                <a:solidFill>
                  <a:srgbClr val="000000"/>
                </a:solidFill>
              </a:rPr>
              <a:t>ekonomista,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pl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000000"/>
                </a:solidFill>
              </a:rPr>
              <a:t>       księgowy,</a:t>
            </a:r>
            <a:endParaRPr>
              <a:solidFill>
                <a:srgbClr val="000000"/>
              </a:solidFill>
            </a:endParaRPr>
          </a:p>
          <a:p>
            <a:pPr marL="0" lvl="0" indent="4572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pl">
                <a:solidFill>
                  <a:srgbClr val="000000"/>
                </a:solidFill>
              </a:rPr>
              <a:t>bankowiec,</a:t>
            </a:r>
            <a:endParaRPr>
              <a:solidFill>
                <a:srgbClr val="000000"/>
              </a:solidFill>
            </a:endParaRPr>
          </a:p>
          <a:p>
            <a:pPr marL="0" lvl="0" indent="4572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pl">
                <a:solidFill>
                  <a:srgbClr val="000000"/>
                </a:solidFill>
              </a:rPr>
              <a:t>doradca finansowy,</a:t>
            </a:r>
            <a:endParaRPr>
              <a:solidFill>
                <a:srgbClr val="000000"/>
              </a:solidFill>
            </a:endParaRPr>
          </a:p>
          <a:p>
            <a:pPr marL="0" lvl="0" indent="4572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pl">
                <a:solidFill>
                  <a:srgbClr val="000000"/>
                </a:solidFill>
              </a:rPr>
              <a:t>doradca inwestycyjny,</a:t>
            </a:r>
            <a:endParaRPr>
              <a:solidFill>
                <a:srgbClr val="000000"/>
              </a:solidFill>
            </a:endParaRPr>
          </a:p>
          <a:p>
            <a:pPr marL="0" lvl="0" indent="4572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pl">
                <a:solidFill>
                  <a:srgbClr val="000000"/>
                </a:solidFill>
              </a:rPr>
              <a:t>agent ubezpieczeniowy,</a:t>
            </a:r>
            <a:endParaRPr>
              <a:solidFill>
                <a:srgbClr val="000000"/>
              </a:solidFill>
            </a:endParaRPr>
          </a:p>
          <a:p>
            <a:pPr marL="0" lvl="0" indent="4572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pl">
                <a:solidFill>
                  <a:srgbClr val="000000"/>
                </a:solidFill>
              </a:rPr>
              <a:t>asystent menedżera</a:t>
            </a:r>
            <a:endParaRPr>
              <a:solidFill>
                <a:srgbClr val="000000"/>
              </a:solidFill>
            </a:endParaRPr>
          </a:p>
          <a:p>
            <a:pPr marL="0" lvl="0" indent="45720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rPr lang="pl">
                <a:solidFill>
                  <a:srgbClr val="000000"/>
                </a:solidFill>
              </a:rPr>
              <a:t>menedżer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114" name="Google Shape;114;p19"/>
          <p:cNvSpPr/>
          <p:nvPr/>
        </p:nvSpPr>
        <p:spPr>
          <a:xfrm>
            <a:off x="387900" y="1276125"/>
            <a:ext cx="210600" cy="210600"/>
          </a:xfrm>
          <a:prstGeom prst="smileyFace">
            <a:avLst>
              <a:gd name="adj" fmla="val 4653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15;p19"/>
          <p:cNvSpPr/>
          <p:nvPr/>
        </p:nvSpPr>
        <p:spPr>
          <a:xfrm>
            <a:off x="387900" y="1740888"/>
            <a:ext cx="210600" cy="210600"/>
          </a:xfrm>
          <a:prstGeom prst="smileyFace">
            <a:avLst>
              <a:gd name="adj" fmla="val 4653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19"/>
          <p:cNvSpPr/>
          <p:nvPr/>
        </p:nvSpPr>
        <p:spPr>
          <a:xfrm>
            <a:off x="387900" y="2240050"/>
            <a:ext cx="210600" cy="210600"/>
          </a:xfrm>
          <a:prstGeom prst="smileyFace">
            <a:avLst>
              <a:gd name="adj" fmla="val 4653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19"/>
          <p:cNvSpPr/>
          <p:nvPr/>
        </p:nvSpPr>
        <p:spPr>
          <a:xfrm>
            <a:off x="387900" y="2739225"/>
            <a:ext cx="210600" cy="210600"/>
          </a:xfrm>
          <a:prstGeom prst="smileyFace">
            <a:avLst>
              <a:gd name="adj" fmla="val 4653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p19"/>
          <p:cNvSpPr/>
          <p:nvPr/>
        </p:nvSpPr>
        <p:spPr>
          <a:xfrm>
            <a:off x="387900" y="3238388"/>
            <a:ext cx="210600" cy="210600"/>
          </a:xfrm>
          <a:prstGeom prst="smileyFace">
            <a:avLst>
              <a:gd name="adj" fmla="val 4653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19"/>
          <p:cNvSpPr/>
          <p:nvPr/>
        </p:nvSpPr>
        <p:spPr>
          <a:xfrm>
            <a:off x="387900" y="4616575"/>
            <a:ext cx="210600" cy="210600"/>
          </a:xfrm>
          <a:prstGeom prst="smileyFace">
            <a:avLst>
              <a:gd name="adj" fmla="val 4653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p19"/>
          <p:cNvSpPr/>
          <p:nvPr/>
        </p:nvSpPr>
        <p:spPr>
          <a:xfrm>
            <a:off x="387900" y="3707725"/>
            <a:ext cx="210600" cy="210600"/>
          </a:xfrm>
          <a:prstGeom prst="smileyFace">
            <a:avLst>
              <a:gd name="adj" fmla="val 4653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19"/>
          <p:cNvSpPr/>
          <p:nvPr/>
        </p:nvSpPr>
        <p:spPr>
          <a:xfrm>
            <a:off x="387900" y="4162138"/>
            <a:ext cx="210600" cy="210600"/>
          </a:xfrm>
          <a:prstGeom prst="smileyFace">
            <a:avLst>
              <a:gd name="adj" fmla="val 4653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22" name="Google Shape;122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20500" y="1152476"/>
            <a:ext cx="2359759" cy="2219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09150" y="2571762"/>
            <a:ext cx="2616250" cy="235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10400" y="1152476"/>
            <a:ext cx="1434125" cy="1037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051726" y="3575525"/>
            <a:ext cx="1251500" cy="1339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 dir="r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0"/>
          <p:cNvSpPr txBox="1">
            <a:spLocks noGrp="1"/>
          </p:cNvSpPr>
          <p:nvPr>
            <p:ph type="title"/>
          </p:nvPr>
        </p:nvSpPr>
        <p:spPr>
          <a:xfrm>
            <a:off x="311700" y="3334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3000">
                <a:latin typeface="Lobster"/>
                <a:ea typeface="Lobster"/>
                <a:cs typeface="Lobster"/>
                <a:sym typeface="Lobster"/>
              </a:rPr>
              <a:t>Jak zostać technikiem ekonomistą?</a:t>
            </a:r>
            <a:endParaRPr sz="3000"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131" name="Google Shape;131;p20"/>
          <p:cNvSpPr txBox="1">
            <a:spLocks noGrp="1"/>
          </p:cNvSpPr>
          <p:nvPr>
            <p:ph type="body" idx="1"/>
          </p:nvPr>
        </p:nvSpPr>
        <p:spPr>
          <a:xfrm>
            <a:off x="311700" y="1017725"/>
            <a:ext cx="8520600" cy="38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buNone/>
            </a:pPr>
            <a:r>
              <a:rPr lang="pl">
                <a:solidFill>
                  <a:srgbClr val="FFFF00"/>
                </a:solidFill>
              </a:rPr>
              <a:t>	                        </a:t>
            </a:r>
            <a:r>
              <a:rPr lang="pl" sz="2400">
                <a:solidFill>
                  <a:srgbClr val="FF0000"/>
                </a:solidFill>
              </a:rPr>
              <a:t>Szkoła podstawowa</a:t>
            </a:r>
            <a:r>
              <a:rPr lang="pl" sz="2400">
                <a:solidFill>
                  <a:srgbClr val="FFFF00"/>
                </a:solidFill>
              </a:rPr>
              <a:t>					</a:t>
            </a:r>
            <a:endParaRPr sz="2400">
              <a:solidFill>
                <a:srgbClr val="FFFF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endParaRPr sz="2000">
              <a:solidFill>
                <a:srgbClr val="000000"/>
              </a:solidFill>
            </a:endParaRPr>
          </a:p>
        </p:txBody>
      </p:sp>
      <p:sp>
        <p:nvSpPr>
          <p:cNvPr id="132" name="Google Shape;132;p20"/>
          <p:cNvSpPr/>
          <p:nvPr/>
        </p:nvSpPr>
        <p:spPr>
          <a:xfrm>
            <a:off x="4003075" y="1574990"/>
            <a:ext cx="408900" cy="355147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p20"/>
          <p:cNvSpPr txBox="1"/>
          <p:nvPr/>
        </p:nvSpPr>
        <p:spPr>
          <a:xfrm>
            <a:off x="2236825" y="1930063"/>
            <a:ext cx="3532500" cy="38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>
                <a:latin typeface="Calibri"/>
                <a:ea typeface="Calibri"/>
                <a:cs typeface="Calibri"/>
                <a:sym typeface="Calibri"/>
              </a:rPr>
              <a:t>          technikum ekonomiczne</a:t>
            </a:r>
            <a:r>
              <a:rPr lang="pl" sz="1800" b="1">
                <a:latin typeface="Calibri"/>
                <a:ea typeface="Calibri"/>
                <a:cs typeface="Calibri"/>
                <a:sym typeface="Calibri"/>
              </a:rPr>
              <a:t> 5</a:t>
            </a:r>
            <a:r>
              <a:rPr lang="pl" sz="1800">
                <a:latin typeface="Calibri"/>
                <a:ea typeface="Calibri"/>
                <a:cs typeface="Calibri"/>
                <a:sym typeface="Calibri"/>
              </a:rPr>
              <a:t> lat 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p20"/>
          <p:cNvSpPr/>
          <p:nvPr/>
        </p:nvSpPr>
        <p:spPr>
          <a:xfrm>
            <a:off x="4003075" y="2390063"/>
            <a:ext cx="408900" cy="396712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20"/>
          <p:cNvSpPr txBox="1"/>
          <p:nvPr/>
        </p:nvSpPr>
        <p:spPr>
          <a:xfrm>
            <a:off x="2026153" y="2842476"/>
            <a:ext cx="4771644" cy="625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>
                <a:latin typeface="Calibri"/>
                <a:ea typeface="Calibri"/>
                <a:cs typeface="Calibri"/>
                <a:sym typeface="Calibri"/>
              </a:rPr>
              <a:t>egzaminy potwierdzające kwalifikacje zawodową 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0"/>
          <p:cNvSpPr/>
          <p:nvPr/>
        </p:nvSpPr>
        <p:spPr>
          <a:xfrm>
            <a:off x="4003075" y="3376739"/>
            <a:ext cx="408900" cy="405175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p20"/>
          <p:cNvSpPr txBox="1"/>
          <p:nvPr/>
        </p:nvSpPr>
        <p:spPr>
          <a:xfrm>
            <a:off x="2669804" y="3822849"/>
            <a:ext cx="4665944" cy="9846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24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TECHNIK EKONOMISTA </a:t>
            </a:r>
            <a:endParaRPr sz="24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allery dir="l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Google Shape;148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0975" y="883150"/>
            <a:ext cx="3894950" cy="3894950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21"/>
          <p:cNvSpPr txBox="1"/>
          <p:nvPr/>
        </p:nvSpPr>
        <p:spPr>
          <a:xfrm>
            <a:off x="4145725" y="3358725"/>
            <a:ext cx="70200" cy="1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" name="Google Shape;150;p21"/>
          <p:cNvSpPr txBox="1">
            <a:spLocks noGrp="1"/>
          </p:cNvSpPr>
          <p:nvPr>
            <p:ph type="title"/>
          </p:nvPr>
        </p:nvSpPr>
        <p:spPr>
          <a:xfrm>
            <a:off x="311700" y="1920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3000">
                <a:latin typeface="Lobster"/>
                <a:ea typeface="Lobster"/>
                <a:cs typeface="Lobster"/>
                <a:sym typeface="Lobster"/>
              </a:rPr>
              <a:t>Dzień otwarty w NBP </a:t>
            </a:r>
            <a:endParaRPr sz="3000"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151" name="Google Shape;151;p2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52" name="Google Shape;152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84425" y="3480075"/>
            <a:ext cx="2468699" cy="13871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84422" y="192075"/>
            <a:ext cx="3739848" cy="29957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 dir="r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2"/>
          <p:cNvSpPr txBox="1">
            <a:spLocks noGrp="1"/>
          </p:cNvSpPr>
          <p:nvPr>
            <p:ph type="title"/>
          </p:nvPr>
        </p:nvSpPr>
        <p:spPr>
          <a:xfrm>
            <a:off x="311700" y="2623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3000">
                <a:latin typeface="Lobster"/>
                <a:ea typeface="Lobster"/>
                <a:cs typeface="Lobster"/>
                <a:sym typeface="Lobster"/>
              </a:rPr>
              <a:t>Fabryka bombek w Krakowie </a:t>
            </a:r>
            <a:endParaRPr sz="3000">
              <a:latin typeface="Lobster"/>
              <a:ea typeface="Lobster"/>
              <a:cs typeface="Lobster"/>
              <a:sym typeface="Lobster"/>
            </a:endParaRPr>
          </a:p>
        </p:txBody>
      </p:sp>
      <p:pic>
        <p:nvPicPr>
          <p:cNvPr id="160" name="Google Shape;160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88025" y="196750"/>
            <a:ext cx="3944275" cy="404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8450" y="1017725"/>
            <a:ext cx="3944275" cy="3944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3"/>
          <p:cNvSpPr txBox="1">
            <a:spLocks noGrp="1"/>
          </p:cNvSpPr>
          <p:nvPr>
            <p:ph type="title"/>
          </p:nvPr>
        </p:nvSpPr>
        <p:spPr>
          <a:xfrm>
            <a:off x="311700" y="2342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3000">
                <a:latin typeface="Lobster"/>
                <a:ea typeface="Lobster"/>
                <a:cs typeface="Lobster"/>
                <a:sym typeface="Lobster"/>
              </a:rPr>
              <a:t>Technik handlowiec </a:t>
            </a:r>
            <a:endParaRPr sz="3000">
              <a:latin typeface="Lobster"/>
              <a:ea typeface="Lobster"/>
              <a:cs typeface="Lobster"/>
              <a:sym typeface="Lobster"/>
            </a:endParaRPr>
          </a:p>
        </p:txBody>
      </p:sp>
      <p:pic>
        <p:nvPicPr>
          <p:cNvPr id="168" name="Google Shape;168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47288" y="902200"/>
            <a:ext cx="5649424" cy="3916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allery dir="l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4"/>
          <p:cNvSpPr txBox="1">
            <a:spLocks noGrp="1"/>
          </p:cNvSpPr>
          <p:nvPr>
            <p:ph type="title"/>
          </p:nvPr>
        </p:nvSpPr>
        <p:spPr>
          <a:xfrm>
            <a:off x="311700" y="2623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3000">
                <a:latin typeface="Lobster"/>
                <a:ea typeface="Lobster"/>
                <a:cs typeface="Lobster"/>
                <a:sym typeface="Lobster"/>
              </a:rPr>
              <a:t>Technik handlowiec dla kogo? </a:t>
            </a:r>
            <a:endParaRPr sz="3000"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174" name="Google Shape;174;p24"/>
          <p:cNvSpPr txBox="1">
            <a:spLocks noGrp="1"/>
          </p:cNvSpPr>
          <p:nvPr>
            <p:ph type="body" idx="1"/>
          </p:nvPr>
        </p:nvSpPr>
        <p:spPr>
          <a:xfrm>
            <a:off x="311700" y="98382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457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Zawód handlowca należy do zawodów typowo usługowych.</a:t>
            </a: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l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Ważne zatem dla przyszłego handlowca są cechy:</a:t>
            </a: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 sz="2400"/>
          </a:p>
        </p:txBody>
      </p:sp>
      <p:sp>
        <p:nvSpPr>
          <p:cNvPr id="175" name="Google Shape;175;p24"/>
          <p:cNvSpPr/>
          <p:nvPr/>
        </p:nvSpPr>
        <p:spPr>
          <a:xfrm>
            <a:off x="311700" y="2045850"/>
            <a:ext cx="2079900" cy="1798800"/>
          </a:xfrm>
          <a:prstGeom prst="ellipse">
            <a:avLst/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24"/>
          <p:cNvSpPr txBox="1"/>
          <p:nvPr/>
        </p:nvSpPr>
        <p:spPr>
          <a:xfrm>
            <a:off x="311700" y="2369125"/>
            <a:ext cx="2079900" cy="160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2000" b="1">
                <a:solidFill>
                  <a:srgbClr val="CC0000"/>
                </a:solidFill>
                <a:latin typeface="Calibri"/>
                <a:ea typeface="Calibri"/>
                <a:cs typeface="Calibri"/>
                <a:sym typeface="Calibri"/>
              </a:rPr>
              <a:t>Umiejętność</a:t>
            </a:r>
            <a:br>
              <a:rPr lang="pl" sz="2000" b="1">
                <a:solidFill>
                  <a:srgbClr val="CC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pl" sz="2000" b="1">
                <a:solidFill>
                  <a:srgbClr val="CC0000"/>
                </a:solidFill>
                <a:latin typeface="Calibri"/>
                <a:ea typeface="Calibri"/>
                <a:cs typeface="Calibri"/>
                <a:sym typeface="Calibri"/>
              </a:rPr>
              <a:t>pracy w </a:t>
            </a:r>
            <a:br>
              <a:rPr lang="pl" sz="2000" b="1">
                <a:solidFill>
                  <a:srgbClr val="CC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pl" sz="2000" b="1">
                <a:solidFill>
                  <a:srgbClr val="CC0000"/>
                </a:solidFill>
                <a:latin typeface="Calibri"/>
                <a:ea typeface="Calibri"/>
                <a:cs typeface="Calibri"/>
                <a:sym typeface="Calibri"/>
              </a:rPr>
              <a:t>zespole </a:t>
            </a:r>
            <a:endParaRPr sz="2000" b="1">
              <a:solidFill>
                <a:srgbClr val="CC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24"/>
          <p:cNvSpPr/>
          <p:nvPr/>
        </p:nvSpPr>
        <p:spPr>
          <a:xfrm>
            <a:off x="4984950" y="3186325"/>
            <a:ext cx="2079900" cy="1798800"/>
          </a:xfrm>
          <a:prstGeom prst="ellipse">
            <a:avLst/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" name="Google Shape;178;p24"/>
          <p:cNvSpPr/>
          <p:nvPr/>
        </p:nvSpPr>
        <p:spPr>
          <a:xfrm>
            <a:off x="6666875" y="1672350"/>
            <a:ext cx="2079900" cy="1798800"/>
          </a:xfrm>
          <a:prstGeom prst="ellipse">
            <a:avLst/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" name="Google Shape;179;p24"/>
          <p:cNvSpPr/>
          <p:nvPr/>
        </p:nvSpPr>
        <p:spPr>
          <a:xfrm>
            <a:off x="2559775" y="2369125"/>
            <a:ext cx="2079900" cy="1798800"/>
          </a:xfrm>
          <a:prstGeom prst="ellipse">
            <a:avLst/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" name="Google Shape;180;p24"/>
          <p:cNvSpPr txBox="1"/>
          <p:nvPr/>
        </p:nvSpPr>
        <p:spPr>
          <a:xfrm>
            <a:off x="2489875" y="2985675"/>
            <a:ext cx="2219700" cy="10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 b="1">
                <a:solidFill>
                  <a:srgbClr val="CC0000"/>
                </a:solidFill>
              </a:rPr>
              <a:t>Komunikatywność </a:t>
            </a:r>
            <a:endParaRPr sz="1800" b="1">
              <a:solidFill>
                <a:srgbClr val="CC0000"/>
              </a:solidFill>
            </a:endParaRPr>
          </a:p>
        </p:txBody>
      </p:sp>
      <p:sp>
        <p:nvSpPr>
          <p:cNvPr id="181" name="Google Shape;181;p24"/>
          <p:cNvSpPr txBox="1"/>
          <p:nvPr/>
        </p:nvSpPr>
        <p:spPr>
          <a:xfrm>
            <a:off x="4887900" y="3564025"/>
            <a:ext cx="2274000" cy="142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 b="1">
                <a:solidFill>
                  <a:srgbClr val="CC0000"/>
                </a:solidFill>
              </a:rPr>
              <a:t>Uczciwość </a:t>
            </a:r>
            <a:endParaRPr sz="1800" b="1">
              <a:solidFill>
                <a:srgbClr val="CC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 b="1">
                <a:solidFill>
                  <a:srgbClr val="CC0000"/>
                </a:solidFill>
              </a:rPr>
              <a:t>kupiecka</a:t>
            </a:r>
            <a:r>
              <a:rPr lang="pl"/>
              <a:t> </a:t>
            </a:r>
            <a:endParaRPr/>
          </a:p>
        </p:txBody>
      </p:sp>
      <p:sp>
        <p:nvSpPr>
          <p:cNvPr id="182" name="Google Shape;182;p24"/>
          <p:cNvSpPr txBox="1"/>
          <p:nvPr/>
        </p:nvSpPr>
        <p:spPr>
          <a:xfrm>
            <a:off x="6766175" y="2035625"/>
            <a:ext cx="1881300" cy="131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 b="1">
                <a:solidFill>
                  <a:srgbClr val="CC0000"/>
                </a:solidFill>
                <a:latin typeface="Calibri"/>
                <a:ea typeface="Calibri"/>
                <a:cs typeface="Calibri"/>
                <a:sym typeface="Calibri"/>
              </a:rPr>
              <a:t>Miła </a:t>
            </a:r>
            <a:endParaRPr sz="1800" b="1">
              <a:solidFill>
                <a:srgbClr val="CC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 b="1">
                <a:solidFill>
                  <a:srgbClr val="CC0000"/>
                </a:solidFill>
                <a:latin typeface="Calibri"/>
                <a:ea typeface="Calibri"/>
                <a:cs typeface="Calibri"/>
                <a:sym typeface="Calibri"/>
              </a:rPr>
              <a:t>aparycja </a:t>
            </a:r>
            <a:endParaRPr sz="1800" b="1">
              <a:solidFill>
                <a:srgbClr val="CC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fade thruBlk="1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3000">
                <a:latin typeface="Lobster"/>
                <a:ea typeface="Lobster"/>
                <a:cs typeface="Lobster"/>
                <a:sym typeface="Lobster"/>
              </a:rPr>
              <a:t>Czym zajmuje się handlowiec?</a:t>
            </a:r>
            <a:endParaRPr sz="3000"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188" name="Google Shape;188;p2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000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l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opracowywaniem akcji promocyjnych związanych z prowadzoną działalnością,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4572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l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prowadzenie rozmów z kontrahentami,</a:t>
            </a:r>
          </a:p>
          <a:p>
            <a:pPr marL="0" lvl="0" indent="4572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l-PL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sprzedaż towarów i usług,</a:t>
            </a:r>
          </a:p>
          <a:p>
            <a:pPr marL="0" lvl="0" indent="4572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l-PL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prowadzenie negocjacji z dostawcami i </a:t>
            </a:r>
          </a:p>
          <a:p>
            <a:pPr marL="0" lvl="0" indent="4572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l-PL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odbiorcami</a:t>
            </a:r>
          </a:p>
          <a:p>
            <a:pPr marL="0" lvl="0" indent="4572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pl-PL"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25"/>
          <p:cNvSpPr/>
          <p:nvPr/>
        </p:nvSpPr>
        <p:spPr>
          <a:xfrm>
            <a:off x="521497" y="1720350"/>
            <a:ext cx="210600" cy="210600"/>
          </a:xfrm>
          <a:prstGeom prst="smileyFace">
            <a:avLst>
              <a:gd name="adj" fmla="val 4653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" name="Google Shape;190;p25"/>
          <p:cNvSpPr/>
          <p:nvPr/>
        </p:nvSpPr>
        <p:spPr>
          <a:xfrm>
            <a:off x="521497" y="2498825"/>
            <a:ext cx="210600" cy="210600"/>
          </a:xfrm>
          <a:prstGeom prst="smileyFace">
            <a:avLst>
              <a:gd name="adj" fmla="val 4653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93" name="Google Shape;193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72554" y="2110298"/>
            <a:ext cx="2283400" cy="218010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190;p25"/>
          <p:cNvSpPr/>
          <p:nvPr/>
        </p:nvSpPr>
        <p:spPr>
          <a:xfrm>
            <a:off x="521497" y="3037600"/>
            <a:ext cx="210600" cy="210600"/>
          </a:xfrm>
          <a:prstGeom prst="smileyFace">
            <a:avLst>
              <a:gd name="adj" fmla="val 4653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190;p25"/>
          <p:cNvSpPr/>
          <p:nvPr/>
        </p:nvSpPr>
        <p:spPr>
          <a:xfrm>
            <a:off x="521497" y="3471075"/>
            <a:ext cx="210600" cy="210600"/>
          </a:xfrm>
          <a:prstGeom prst="smileyFace">
            <a:avLst>
              <a:gd name="adj" fmla="val 4653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ransition spd="slow">
    <p:push dir="r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6"/>
          <p:cNvSpPr txBox="1">
            <a:spLocks noGrp="1"/>
          </p:cNvSpPr>
          <p:nvPr>
            <p:ph type="title"/>
          </p:nvPr>
        </p:nvSpPr>
        <p:spPr>
          <a:xfrm>
            <a:off x="311700" y="12130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3000">
                <a:latin typeface="Lobster"/>
                <a:ea typeface="Lobster"/>
                <a:cs typeface="Lobster"/>
                <a:sym typeface="Lobster"/>
              </a:rPr>
              <a:t>Jaka jest specyfika środowiska pracy technika handlowca?</a:t>
            </a:r>
            <a:endParaRPr sz="3000"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199" name="Google Shape;199;p2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457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Technik handlowiec pracuje głównie wewnątrz pomieszczeń. Wszelkie działania zawodowe prowadzone są zazwyczaj w biurach. W zależności od zajmowanego </a:t>
            </a: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stanowiska istnieje czasami </a:t>
            </a: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konieczność przemieszczania</a:t>
            </a: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l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się (spotkania z kontrahentami).</a:t>
            </a: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200" name="Google Shape;200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55800" y="2256550"/>
            <a:ext cx="3812625" cy="251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16950" y="3537050"/>
            <a:ext cx="1714500" cy="1371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2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3000">
                <a:latin typeface="Lobster"/>
                <a:ea typeface="Lobster"/>
                <a:cs typeface="Lobster"/>
                <a:sym typeface="Lobster"/>
              </a:rPr>
              <a:t>Możliwości zatrudnienia: </a:t>
            </a:r>
            <a:endParaRPr sz="3000"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208" name="Google Shape;208;p27"/>
          <p:cNvSpPr/>
          <p:nvPr/>
        </p:nvSpPr>
        <p:spPr>
          <a:xfrm>
            <a:off x="265110" y="588889"/>
            <a:ext cx="2277900" cy="2084700"/>
          </a:xfrm>
          <a:prstGeom prst="pentagon">
            <a:avLst>
              <a:gd name="hf" fmla="val 105146"/>
              <a:gd name="vf" fmla="val 110557"/>
            </a:avLst>
          </a:prstGeom>
          <a:solidFill>
            <a:srgbClr val="00B0F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" name="Google Shape;209;p27"/>
          <p:cNvSpPr/>
          <p:nvPr/>
        </p:nvSpPr>
        <p:spPr>
          <a:xfrm rot="-2280281">
            <a:off x="4408582" y="1266528"/>
            <a:ext cx="2278287" cy="2084920"/>
          </a:xfrm>
          <a:prstGeom prst="pentagon">
            <a:avLst>
              <a:gd name="hf" fmla="val 105146"/>
              <a:gd name="vf" fmla="val 110557"/>
            </a:avLst>
          </a:prstGeom>
          <a:solidFill>
            <a:srgbClr val="00B0F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0" name="Google Shape;210;p27"/>
          <p:cNvSpPr/>
          <p:nvPr/>
        </p:nvSpPr>
        <p:spPr>
          <a:xfrm rot="448">
            <a:off x="3325430" y="2875192"/>
            <a:ext cx="2301300" cy="2087700"/>
          </a:xfrm>
          <a:prstGeom prst="pentagon">
            <a:avLst>
              <a:gd name="hf" fmla="val 105146"/>
              <a:gd name="vf" fmla="val 110557"/>
            </a:avLst>
          </a:prstGeom>
          <a:solidFill>
            <a:srgbClr val="00B0F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" name="Google Shape;211;p27"/>
          <p:cNvSpPr/>
          <p:nvPr/>
        </p:nvSpPr>
        <p:spPr>
          <a:xfrm rot="2236282">
            <a:off x="2219784" y="1266756"/>
            <a:ext cx="2277776" cy="2084452"/>
          </a:xfrm>
          <a:prstGeom prst="pentagon">
            <a:avLst>
              <a:gd name="hf" fmla="val 105146"/>
              <a:gd name="vf" fmla="val 110557"/>
            </a:avLst>
          </a:prstGeom>
          <a:solidFill>
            <a:srgbClr val="00B0F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212;p27"/>
          <p:cNvSpPr/>
          <p:nvPr/>
        </p:nvSpPr>
        <p:spPr>
          <a:xfrm>
            <a:off x="6366500" y="588900"/>
            <a:ext cx="2277900" cy="2084700"/>
          </a:xfrm>
          <a:prstGeom prst="pentagon">
            <a:avLst>
              <a:gd name="hf" fmla="val 105146"/>
              <a:gd name="vf" fmla="val 110557"/>
            </a:avLst>
          </a:prstGeom>
          <a:solidFill>
            <a:srgbClr val="00B0F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" name="Google Shape;213;p27"/>
          <p:cNvSpPr txBox="1"/>
          <p:nvPr/>
        </p:nvSpPr>
        <p:spPr>
          <a:xfrm>
            <a:off x="690650" y="1152475"/>
            <a:ext cx="1426800" cy="13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2000" b="1">
                <a:latin typeface="Calibri"/>
                <a:ea typeface="Calibri"/>
                <a:cs typeface="Calibri"/>
                <a:sym typeface="Calibri"/>
              </a:rPr>
              <a:t>Punkty </a:t>
            </a:r>
            <a:endParaRPr sz="2000" b="1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2000" b="1">
                <a:latin typeface="Calibri"/>
                <a:ea typeface="Calibri"/>
                <a:cs typeface="Calibri"/>
                <a:sym typeface="Calibri"/>
              </a:rPr>
              <a:t>sprzedaży</a:t>
            </a:r>
            <a:endParaRPr sz="2000" b="1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2000" b="1">
                <a:latin typeface="Calibri"/>
                <a:ea typeface="Calibri"/>
                <a:cs typeface="Calibri"/>
                <a:sym typeface="Calibri"/>
              </a:rPr>
              <a:t>detalicznej</a:t>
            </a:r>
            <a:r>
              <a:rPr lang="pl" sz="2000">
                <a:latin typeface="Calibri"/>
                <a:ea typeface="Calibri"/>
                <a:cs typeface="Calibri"/>
                <a:sym typeface="Calibri"/>
              </a:rPr>
              <a:t> </a:t>
            </a:r>
            <a:endParaRPr sz="20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p27"/>
          <p:cNvSpPr txBox="1"/>
          <p:nvPr/>
        </p:nvSpPr>
        <p:spPr>
          <a:xfrm>
            <a:off x="2349550" y="1846350"/>
            <a:ext cx="1826400" cy="14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2000" b="1">
                <a:latin typeface="Calibri"/>
                <a:ea typeface="Calibri"/>
                <a:cs typeface="Calibri"/>
                <a:sym typeface="Calibri"/>
              </a:rPr>
              <a:t>Agencje </a:t>
            </a:r>
            <a:endParaRPr sz="2000" b="1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2000" b="1">
                <a:latin typeface="Calibri"/>
                <a:ea typeface="Calibri"/>
                <a:cs typeface="Calibri"/>
                <a:sym typeface="Calibri"/>
              </a:rPr>
              <a:t>reklamowe </a:t>
            </a:r>
            <a:endParaRPr sz="20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p27"/>
          <p:cNvSpPr txBox="1"/>
          <p:nvPr/>
        </p:nvSpPr>
        <p:spPr>
          <a:xfrm>
            <a:off x="4744450" y="1750475"/>
            <a:ext cx="1702500" cy="14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2000" b="1">
                <a:latin typeface="Calibri"/>
                <a:ea typeface="Calibri"/>
                <a:cs typeface="Calibri"/>
                <a:sym typeface="Calibri"/>
              </a:rPr>
              <a:t>Własna</a:t>
            </a:r>
            <a:endParaRPr sz="2000" b="1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2000" b="1">
                <a:latin typeface="Calibri"/>
                <a:ea typeface="Calibri"/>
                <a:cs typeface="Calibri"/>
                <a:sym typeface="Calibri"/>
              </a:rPr>
              <a:t>działalność </a:t>
            </a:r>
            <a:endParaRPr sz="2000" b="1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2000" b="1">
                <a:latin typeface="Calibri"/>
                <a:ea typeface="Calibri"/>
                <a:cs typeface="Calibri"/>
                <a:sym typeface="Calibri"/>
              </a:rPr>
              <a:t>handlowa </a:t>
            </a:r>
            <a:endParaRPr sz="20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p27"/>
          <p:cNvSpPr txBox="1"/>
          <p:nvPr/>
        </p:nvSpPr>
        <p:spPr>
          <a:xfrm>
            <a:off x="6654200" y="1042825"/>
            <a:ext cx="1702500" cy="158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2000" b="1">
                <a:latin typeface="Calibri"/>
                <a:ea typeface="Calibri"/>
                <a:cs typeface="Calibri"/>
                <a:sym typeface="Calibri"/>
              </a:rPr>
              <a:t>Działy </a:t>
            </a:r>
            <a:endParaRPr sz="2000" b="1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2000" b="1">
                <a:latin typeface="Calibri"/>
                <a:ea typeface="Calibri"/>
                <a:cs typeface="Calibri"/>
                <a:sym typeface="Calibri"/>
              </a:rPr>
              <a:t>handlu i marketingu </a:t>
            </a:r>
            <a:endParaRPr sz="2000" b="1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7" name="Google Shape;217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18825" y="3129250"/>
            <a:ext cx="1714500" cy="1714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2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pl" sz="3000">
                <a:latin typeface="Lobster"/>
                <a:ea typeface="Lobster"/>
                <a:cs typeface="Lobster"/>
                <a:sym typeface="Lobster"/>
              </a:rPr>
              <a:t>Jak zostać technikiem handlowcem? </a:t>
            </a:r>
            <a:endParaRPr sz="3000"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223" name="Google Shape;223;p2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45720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pl" sz="2400">
                <a:solidFill>
                  <a:srgbClr val="FFFF00"/>
                </a:solidFill>
              </a:rPr>
              <a:t>		</a:t>
            </a:r>
            <a:r>
              <a:rPr lang="pl" sz="2400">
                <a:solidFill>
                  <a:srgbClr val="FF0000"/>
                </a:solidFill>
              </a:rPr>
              <a:t>Szkoła podstawowa	</a:t>
            </a:r>
            <a:r>
              <a:rPr lang="pl" sz="2400">
                <a:solidFill>
                  <a:srgbClr val="FFFF00"/>
                </a:solidFill>
              </a:rPr>
              <a:t>			</a:t>
            </a:r>
            <a:endParaRPr/>
          </a:p>
        </p:txBody>
      </p:sp>
      <p:sp>
        <p:nvSpPr>
          <p:cNvPr id="224" name="Google Shape;224;p28"/>
          <p:cNvSpPr/>
          <p:nvPr/>
        </p:nvSpPr>
        <p:spPr>
          <a:xfrm>
            <a:off x="4292225" y="1756710"/>
            <a:ext cx="408900" cy="38041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6" name="Google Shape;226;p28"/>
          <p:cNvSpPr/>
          <p:nvPr/>
        </p:nvSpPr>
        <p:spPr>
          <a:xfrm>
            <a:off x="4306084" y="3575948"/>
            <a:ext cx="408900" cy="342736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7" name="Google Shape;227;p28"/>
          <p:cNvSpPr/>
          <p:nvPr/>
        </p:nvSpPr>
        <p:spPr>
          <a:xfrm>
            <a:off x="4306084" y="2592819"/>
            <a:ext cx="408900" cy="371405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" name="Google Shape;230;p28"/>
          <p:cNvSpPr txBox="1"/>
          <p:nvPr/>
        </p:nvSpPr>
        <p:spPr>
          <a:xfrm>
            <a:off x="2953300" y="2137120"/>
            <a:ext cx="3021300" cy="4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>
                <a:latin typeface="Calibri"/>
                <a:ea typeface="Calibri"/>
                <a:cs typeface="Calibri"/>
                <a:sym typeface="Calibri"/>
              </a:rPr>
              <a:t>technikum handlowe </a:t>
            </a:r>
            <a:r>
              <a:rPr lang="pl" sz="1800" b="1">
                <a:latin typeface="Calibri"/>
                <a:ea typeface="Calibri"/>
                <a:cs typeface="Calibri"/>
                <a:sym typeface="Calibri"/>
              </a:rPr>
              <a:t>5</a:t>
            </a:r>
            <a:r>
              <a:rPr lang="pl" sz="1800">
                <a:latin typeface="Calibri"/>
                <a:ea typeface="Calibri"/>
                <a:cs typeface="Calibri"/>
                <a:sym typeface="Calibri"/>
              </a:rPr>
              <a:t> lat 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p28"/>
          <p:cNvSpPr txBox="1"/>
          <p:nvPr/>
        </p:nvSpPr>
        <p:spPr>
          <a:xfrm>
            <a:off x="4999625" y="2002250"/>
            <a:ext cx="3297000" cy="46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>
                <a:latin typeface="Calibri"/>
                <a:ea typeface="Calibri"/>
                <a:cs typeface="Calibri"/>
                <a:sym typeface="Calibri"/>
              </a:rPr>
              <a:t> 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28"/>
          <p:cNvSpPr txBox="1"/>
          <p:nvPr/>
        </p:nvSpPr>
        <p:spPr>
          <a:xfrm>
            <a:off x="2413599" y="2877383"/>
            <a:ext cx="4952971" cy="52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l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egzaminy potwierdzające  kwalifikacje 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4" name="Google Shape;234;p28"/>
          <p:cNvSpPr txBox="1"/>
          <p:nvPr/>
        </p:nvSpPr>
        <p:spPr>
          <a:xfrm>
            <a:off x="2579584" y="3970871"/>
            <a:ext cx="3453000" cy="9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2400" b="1">
                <a:solidFill>
                  <a:srgbClr val="CC0000"/>
                </a:solidFill>
                <a:latin typeface="Calibri"/>
                <a:ea typeface="Calibri"/>
                <a:cs typeface="Calibri"/>
                <a:sym typeface="Calibri"/>
              </a:rPr>
              <a:t>    TECHNIK HANDLOWIEC </a:t>
            </a:r>
            <a:endParaRPr sz="2400" b="1">
              <a:solidFill>
                <a:srgbClr val="CC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allery dir="l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29"/>
          <p:cNvSpPr txBox="1">
            <a:spLocks noGrp="1"/>
          </p:cNvSpPr>
          <p:nvPr>
            <p:ph type="title"/>
          </p:nvPr>
        </p:nvSpPr>
        <p:spPr>
          <a:xfrm>
            <a:off x="248750" y="17430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3000">
                <a:latin typeface="Lobster"/>
                <a:ea typeface="Lobster"/>
                <a:cs typeface="Lobster"/>
                <a:sym typeface="Lobster"/>
              </a:rPr>
              <a:t>Fabryka cukierków w Krakowie</a:t>
            </a:r>
            <a:endParaRPr sz="3000"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241" name="Google Shape;241;p2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242" name="Google Shape;242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94750" y="747000"/>
            <a:ext cx="3874598" cy="38745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3625" y="1152475"/>
            <a:ext cx="3874598" cy="38745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 dir="r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30"/>
          <p:cNvSpPr txBox="1">
            <a:spLocks noGrp="1"/>
          </p:cNvSpPr>
          <p:nvPr>
            <p:ph type="title"/>
          </p:nvPr>
        </p:nvSpPr>
        <p:spPr>
          <a:xfrm>
            <a:off x="311700" y="2013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3000">
                <a:latin typeface="Lobster"/>
                <a:ea typeface="Lobster"/>
                <a:cs typeface="Lobster"/>
                <a:sym typeface="Lobster"/>
              </a:rPr>
              <a:t>Dzień Biznesu na </a:t>
            </a:r>
            <a:endParaRPr sz="3000">
              <a:latin typeface="Lobster"/>
              <a:ea typeface="Lobster"/>
              <a:cs typeface="Lobster"/>
              <a:sym typeface="Lobst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3000">
                <a:latin typeface="Lobster"/>
                <a:ea typeface="Lobster"/>
                <a:cs typeface="Lobster"/>
                <a:sym typeface="Lobster"/>
              </a:rPr>
              <a:t>uniwersytecie ekonomicznym </a:t>
            </a:r>
            <a:endParaRPr sz="3000"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249" name="Google Shape;249;p30"/>
          <p:cNvSpPr txBox="1">
            <a:spLocks noGrp="1"/>
          </p:cNvSpPr>
          <p:nvPr>
            <p:ph type="body" idx="1"/>
          </p:nvPr>
        </p:nvSpPr>
        <p:spPr>
          <a:xfrm>
            <a:off x="501200" y="2113500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250" name="Google Shape;250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71625" y="108300"/>
            <a:ext cx="4060675" cy="4060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1473250"/>
            <a:ext cx="4152024" cy="33064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sz="3200">
                <a:latin typeface="Lobster" panose="020B0604020202020204" charset="-18"/>
              </a:rPr>
              <a:t>Technik rachunkowości</a:t>
            </a: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0481" y="1253448"/>
            <a:ext cx="5932525" cy="3650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52148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>
                <a:latin typeface="Lobster" panose="020B0604020202020204" charset="-18"/>
              </a:rPr>
              <a:t>Technik rachunkowości dla kogo ?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  <a:p>
            <a:endParaRPr lang="pl-PL"/>
          </a:p>
          <a:p>
            <a:endParaRPr lang="pl-PL"/>
          </a:p>
          <a:p>
            <a:endParaRPr lang="pl-PL"/>
          </a:p>
          <a:p>
            <a:endParaRPr lang="pl-PL"/>
          </a:p>
          <a:p>
            <a:pPr marL="114300" indent="0" algn="ctr">
              <a:buNone/>
            </a:pPr>
            <a:r>
              <a:rPr lang="pl-PL">
                <a:latin typeface="Lobster" panose="020B0604020202020204" charset="-18"/>
              </a:rPr>
              <a:t>technik rachunkowości musi być:</a:t>
            </a:r>
          </a:p>
          <a:p>
            <a:pPr marL="114300" indent="0" algn="just">
              <a:buNone/>
            </a:pPr>
            <a:endParaRPr lang="pl-PL">
              <a:latin typeface="Lobster" panose="020B0604020202020204" charset="-18"/>
            </a:endParaRPr>
          </a:p>
          <a:p>
            <a:pPr marL="114300" indent="0" algn="just">
              <a:buNone/>
            </a:pPr>
            <a:endParaRPr lang="pl-PL">
              <a:latin typeface="Lobster" panose="020B0604020202020204" charset="-18"/>
            </a:endParaRPr>
          </a:p>
          <a:p>
            <a:pPr marL="114300" indent="0" algn="just">
              <a:buNone/>
            </a:pPr>
            <a:r>
              <a:rPr lang="pl-PL">
                <a:latin typeface="Lobster" panose="020B0604020202020204" charset="-18"/>
              </a:rPr>
              <a:t>dokładny	staranny	    odpowiedzialny		         odporny na stres</a:t>
            </a:r>
          </a:p>
          <a:p>
            <a:pPr marL="114300" indent="0" algn="just">
              <a:buNone/>
            </a:pPr>
            <a:r>
              <a:rPr lang="pl-PL">
                <a:latin typeface="Lobster" panose="020B0604020202020204" charset="-18"/>
              </a:rPr>
              <a:t>					    spokojny</a:t>
            </a:r>
          </a:p>
          <a:p>
            <a:pPr marL="114300" indent="0" algn="just">
              <a:buNone/>
            </a:pPr>
            <a:endParaRPr lang="pl-PL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0045" y="1440151"/>
            <a:ext cx="3119919" cy="1130971"/>
          </a:xfrm>
          <a:prstGeom prst="rect">
            <a:avLst/>
          </a:prstGeom>
        </p:spPr>
      </p:pic>
      <p:cxnSp>
        <p:nvCxnSpPr>
          <p:cNvPr id="6" name="Łącznik prosty ze strzałką 5"/>
          <p:cNvCxnSpPr/>
          <p:nvPr/>
        </p:nvCxnSpPr>
        <p:spPr>
          <a:xfrm flipH="1">
            <a:off x="1500027" y="3061699"/>
            <a:ext cx="1263722" cy="5239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Łącznik prosty ze strzałką 10"/>
          <p:cNvCxnSpPr/>
          <p:nvPr/>
        </p:nvCxnSpPr>
        <p:spPr>
          <a:xfrm flipH="1">
            <a:off x="3010328" y="3195263"/>
            <a:ext cx="277402" cy="3904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Łącznik prosty ze strzałką 14"/>
          <p:cNvCxnSpPr/>
          <p:nvPr/>
        </p:nvCxnSpPr>
        <p:spPr>
          <a:xfrm>
            <a:off x="6469269" y="3222239"/>
            <a:ext cx="256854" cy="3904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Łącznik prosty ze strzałką 16"/>
          <p:cNvCxnSpPr/>
          <p:nvPr/>
        </p:nvCxnSpPr>
        <p:spPr>
          <a:xfrm>
            <a:off x="4060004" y="3195263"/>
            <a:ext cx="0" cy="3904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Łącznik prosty ze strzałką 18"/>
          <p:cNvCxnSpPr/>
          <p:nvPr/>
        </p:nvCxnSpPr>
        <p:spPr>
          <a:xfrm>
            <a:off x="5329657" y="3195262"/>
            <a:ext cx="229480" cy="8347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65767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>
                <a:latin typeface="Lobster" panose="020B0604020202020204" charset="-18"/>
              </a:rPr>
              <a:t>Czym zajmuje się technik rachunkowości?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/>
              <a:t>Już sama nazwa stanowiska wskazuje, że technik rachunkowości zajmuje się rachunkami, a więc obszerną dokumentacją firmy. </a:t>
            </a:r>
          </a:p>
          <a:p>
            <a:pPr marL="114300" indent="0">
              <a:buNone/>
            </a:pPr>
            <a:r>
              <a:rPr lang="pl-PL"/>
              <a:t>   Jego obowiązki obejmują:</a:t>
            </a:r>
          </a:p>
          <a:p>
            <a:r>
              <a:rPr lang="pl-PL"/>
              <a:t>pracę z dokumentami księgowymi (gromadzenie, sporządzanie, weryfikacja)</a:t>
            </a:r>
          </a:p>
          <a:p>
            <a:r>
              <a:rPr lang="pl-PL"/>
              <a:t>księgowanie operacji finansowych firmy</a:t>
            </a:r>
          </a:p>
          <a:p>
            <a:r>
              <a:rPr lang="pl-PL"/>
              <a:t>określanie wyników finansowych przedsiębiorstwa</a:t>
            </a:r>
          </a:p>
          <a:p>
            <a:r>
              <a:rPr lang="pl-PL"/>
              <a:t>interpretację przepisów z zakresu księgowości</a:t>
            </a:r>
          </a:p>
          <a:p>
            <a:r>
              <a:rPr lang="pl-PL"/>
              <a:t>przygotowanie sprawozdań finansowych firmy</a:t>
            </a:r>
          </a:p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145332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2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3000">
                <a:latin typeface="Lobster"/>
                <a:ea typeface="Lobster"/>
                <a:cs typeface="Lobster"/>
                <a:sym typeface="Lobster"/>
              </a:rPr>
              <a:t>Możliwości zatrudnienia: </a:t>
            </a:r>
            <a:endParaRPr sz="3000"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208" name="Google Shape;208;p27"/>
          <p:cNvSpPr/>
          <p:nvPr/>
        </p:nvSpPr>
        <p:spPr>
          <a:xfrm>
            <a:off x="265110" y="588888"/>
            <a:ext cx="2277900" cy="2286153"/>
          </a:xfrm>
          <a:prstGeom prst="pentagon">
            <a:avLst>
              <a:gd name="hf" fmla="val 105146"/>
              <a:gd name="vf" fmla="val 110557"/>
            </a:avLst>
          </a:prstGeom>
          <a:solidFill>
            <a:srgbClr val="00B0F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" name="Google Shape;209;p27"/>
          <p:cNvSpPr/>
          <p:nvPr/>
        </p:nvSpPr>
        <p:spPr>
          <a:xfrm rot="-2280281">
            <a:off x="4408582" y="1266528"/>
            <a:ext cx="2278287" cy="2084920"/>
          </a:xfrm>
          <a:prstGeom prst="pentagon">
            <a:avLst>
              <a:gd name="hf" fmla="val 105146"/>
              <a:gd name="vf" fmla="val 110557"/>
            </a:avLst>
          </a:prstGeom>
          <a:solidFill>
            <a:srgbClr val="00B0F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0" name="Google Shape;210;p27"/>
          <p:cNvSpPr/>
          <p:nvPr/>
        </p:nvSpPr>
        <p:spPr>
          <a:xfrm rot="448">
            <a:off x="3325430" y="2875192"/>
            <a:ext cx="2301300" cy="2087700"/>
          </a:xfrm>
          <a:prstGeom prst="pentagon">
            <a:avLst>
              <a:gd name="hf" fmla="val 105146"/>
              <a:gd name="vf" fmla="val 110557"/>
            </a:avLst>
          </a:prstGeom>
          <a:solidFill>
            <a:srgbClr val="00B0F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" name="Google Shape;211;p27"/>
          <p:cNvSpPr/>
          <p:nvPr/>
        </p:nvSpPr>
        <p:spPr>
          <a:xfrm rot="2236282">
            <a:off x="2219784" y="1266756"/>
            <a:ext cx="2277776" cy="2084452"/>
          </a:xfrm>
          <a:prstGeom prst="pentagon">
            <a:avLst>
              <a:gd name="hf" fmla="val 105146"/>
              <a:gd name="vf" fmla="val 110557"/>
            </a:avLst>
          </a:prstGeom>
          <a:solidFill>
            <a:srgbClr val="00B0F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212;p27"/>
          <p:cNvSpPr/>
          <p:nvPr/>
        </p:nvSpPr>
        <p:spPr>
          <a:xfrm>
            <a:off x="6366500" y="588900"/>
            <a:ext cx="2277900" cy="2084700"/>
          </a:xfrm>
          <a:prstGeom prst="pentagon">
            <a:avLst>
              <a:gd name="hf" fmla="val 105146"/>
              <a:gd name="vf" fmla="val 110557"/>
            </a:avLst>
          </a:prstGeom>
          <a:solidFill>
            <a:srgbClr val="00B0F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" name="Google Shape;213;p27"/>
          <p:cNvSpPr txBox="1"/>
          <p:nvPr/>
        </p:nvSpPr>
        <p:spPr>
          <a:xfrm>
            <a:off x="604446" y="1152475"/>
            <a:ext cx="1513004" cy="13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2000" b="1">
                <a:latin typeface="Calibri"/>
                <a:ea typeface="Calibri"/>
                <a:cs typeface="Calibri"/>
                <a:sym typeface="Calibri"/>
              </a:rPr>
              <a:t>Biura księgowe i rachunkowe</a:t>
            </a:r>
            <a:endParaRPr sz="20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p27"/>
          <p:cNvSpPr txBox="1"/>
          <p:nvPr/>
        </p:nvSpPr>
        <p:spPr>
          <a:xfrm>
            <a:off x="2349550" y="1750475"/>
            <a:ext cx="1826400" cy="1546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2000" b="1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l" sz="1800" b="1">
                <a:latin typeface="Calibri"/>
                <a:ea typeface="Calibri"/>
                <a:cs typeface="Calibri"/>
                <a:sym typeface="Calibri"/>
              </a:rPr>
              <a:t>Działy finansowe i kadrowe w różnych firmach</a:t>
            </a:r>
            <a:endParaRPr sz="18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p27"/>
          <p:cNvSpPr txBox="1"/>
          <p:nvPr/>
        </p:nvSpPr>
        <p:spPr>
          <a:xfrm>
            <a:off x="4744450" y="1750475"/>
            <a:ext cx="1702500" cy="14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2000" b="1">
                <a:latin typeface="Calibri"/>
                <a:ea typeface="Calibri"/>
                <a:cs typeface="Calibri"/>
                <a:sym typeface="Calibri"/>
              </a:rPr>
              <a:t>W</a:t>
            </a:r>
            <a:r>
              <a:rPr lang="pl" sz="2000" b="1">
                <a:latin typeface="Calibri"/>
                <a:ea typeface="Calibri"/>
                <a:cs typeface="Calibri"/>
                <a:sym typeface="Calibri"/>
              </a:rPr>
              <a:t>łasne biuro rachunkowe </a:t>
            </a:r>
            <a:endParaRPr sz="20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p27"/>
          <p:cNvSpPr txBox="1"/>
          <p:nvPr/>
        </p:nvSpPr>
        <p:spPr>
          <a:xfrm>
            <a:off x="6654200" y="1042825"/>
            <a:ext cx="1702500" cy="158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2000" b="1">
                <a:latin typeface="Calibri"/>
                <a:ea typeface="Calibri"/>
                <a:cs typeface="Calibri"/>
                <a:sym typeface="Calibri"/>
              </a:rPr>
              <a:t> Banki,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2000" b="1">
                <a:latin typeface="Calibri"/>
                <a:ea typeface="Calibri"/>
                <a:cs typeface="Calibri"/>
                <a:sym typeface="Calibri"/>
              </a:rPr>
              <a:t>urzędy skarbowe, </a:t>
            </a:r>
            <a:endParaRPr sz="2000" b="1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7" name="Google Shape;217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18825" y="3129250"/>
            <a:ext cx="1714500" cy="1714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37084523"/>
      </p:ext>
    </p:extLst>
  </p:cSld>
  <p:clrMapOvr>
    <a:masterClrMapping/>
  </p:clrMapOvr>
  <p:transition spd="slow">
    <p:push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2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3000">
                <a:latin typeface="Lobster"/>
                <a:ea typeface="Lobster"/>
                <a:cs typeface="Lobster"/>
                <a:sym typeface="Lobster"/>
              </a:rPr>
              <a:t>Jak zostać technikiem rachunkowości? </a:t>
            </a:r>
            <a:endParaRPr sz="3000"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223" name="Google Shape;223;p2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45720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pl" sz="2400">
                <a:solidFill>
                  <a:srgbClr val="FFFF00"/>
                </a:solidFill>
              </a:rPr>
              <a:t>		</a:t>
            </a:r>
            <a:r>
              <a:rPr lang="pl" sz="2400">
                <a:solidFill>
                  <a:srgbClr val="FF0000"/>
                </a:solidFill>
              </a:rPr>
              <a:t>Szkoła podstawowa	</a:t>
            </a:r>
            <a:r>
              <a:rPr lang="pl" sz="2400">
                <a:solidFill>
                  <a:srgbClr val="FFFF00"/>
                </a:solidFill>
              </a:rPr>
              <a:t>			</a:t>
            </a:r>
            <a:endParaRPr/>
          </a:p>
        </p:txBody>
      </p:sp>
      <p:sp>
        <p:nvSpPr>
          <p:cNvPr id="224" name="Google Shape;224;p28"/>
          <p:cNvSpPr/>
          <p:nvPr/>
        </p:nvSpPr>
        <p:spPr>
          <a:xfrm>
            <a:off x="4292225" y="1756710"/>
            <a:ext cx="408900" cy="38041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6" name="Google Shape;226;p28"/>
          <p:cNvSpPr/>
          <p:nvPr/>
        </p:nvSpPr>
        <p:spPr>
          <a:xfrm>
            <a:off x="4306084" y="3575948"/>
            <a:ext cx="408900" cy="342736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7" name="Google Shape;227;p28"/>
          <p:cNvSpPr/>
          <p:nvPr/>
        </p:nvSpPr>
        <p:spPr>
          <a:xfrm>
            <a:off x="4306084" y="2592819"/>
            <a:ext cx="408900" cy="371405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" name="Google Shape;230;p28"/>
          <p:cNvSpPr txBox="1"/>
          <p:nvPr/>
        </p:nvSpPr>
        <p:spPr>
          <a:xfrm>
            <a:off x="2953300" y="2137120"/>
            <a:ext cx="3021300" cy="4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>
                <a:latin typeface="Calibri"/>
                <a:ea typeface="Calibri"/>
                <a:cs typeface="Calibri"/>
                <a:sym typeface="Calibri"/>
              </a:rPr>
              <a:t>technikum handlowe </a:t>
            </a:r>
            <a:r>
              <a:rPr lang="pl" sz="1800" b="1">
                <a:latin typeface="Calibri"/>
                <a:ea typeface="Calibri"/>
                <a:cs typeface="Calibri"/>
                <a:sym typeface="Calibri"/>
              </a:rPr>
              <a:t>5</a:t>
            </a:r>
            <a:r>
              <a:rPr lang="pl" sz="1800">
                <a:latin typeface="Calibri"/>
                <a:ea typeface="Calibri"/>
                <a:cs typeface="Calibri"/>
                <a:sym typeface="Calibri"/>
              </a:rPr>
              <a:t> lat 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p28"/>
          <p:cNvSpPr txBox="1"/>
          <p:nvPr/>
        </p:nvSpPr>
        <p:spPr>
          <a:xfrm>
            <a:off x="4999625" y="2002250"/>
            <a:ext cx="3297000" cy="46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>
                <a:latin typeface="Calibri"/>
                <a:ea typeface="Calibri"/>
                <a:cs typeface="Calibri"/>
                <a:sym typeface="Calibri"/>
              </a:rPr>
              <a:t> 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28"/>
          <p:cNvSpPr txBox="1"/>
          <p:nvPr/>
        </p:nvSpPr>
        <p:spPr>
          <a:xfrm>
            <a:off x="2413599" y="2877383"/>
            <a:ext cx="4952971" cy="52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l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egzaminy potwierdzające  kwalifikacje 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4" name="Google Shape;234;p28"/>
          <p:cNvSpPr txBox="1"/>
          <p:nvPr/>
        </p:nvSpPr>
        <p:spPr>
          <a:xfrm>
            <a:off x="1684961" y="3970871"/>
            <a:ext cx="5404207" cy="9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2400" b="1">
                <a:solidFill>
                  <a:srgbClr val="CC0000"/>
                </a:solidFill>
                <a:latin typeface="Calibri"/>
                <a:ea typeface="Calibri"/>
                <a:cs typeface="Calibri"/>
                <a:sym typeface="Calibri"/>
              </a:rPr>
              <a:t>                  TECHNIK RACHUNKOWOŚCI </a:t>
            </a:r>
            <a:endParaRPr sz="2400" b="1">
              <a:solidFill>
                <a:srgbClr val="CC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39801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allery dir="l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231;p2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>
                <a:latin typeface="Calibri"/>
                <a:ea typeface="Calibri"/>
                <a:cs typeface="Calibri"/>
                <a:sym typeface="Calibri"/>
              </a:rPr>
              <a:t> 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Google Shape;231;p28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>
                <a:latin typeface="Calibri"/>
                <a:ea typeface="Calibri"/>
                <a:cs typeface="Calibri"/>
                <a:sym typeface="Calibri"/>
              </a:rPr>
              <a:t> 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6014397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E8DE5B37C81E6A48980440D6FF5AF403" ma:contentTypeVersion="4" ma:contentTypeDescription="Utwórz nowy dokument." ma:contentTypeScope="" ma:versionID="0e4e1f8e4eb362e2e06fa790363c970b">
  <xsd:schema xmlns:xsd="http://www.w3.org/2001/XMLSchema" xmlns:xs="http://www.w3.org/2001/XMLSchema" xmlns:p="http://schemas.microsoft.com/office/2006/metadata/properties" xmlns:ns2="eabe59be-2e3c-405f-9f30-b2745091ea16" xmlns:ns3="21633c97-f11c-4d4f-ba60-a7d4e2554d8a" targetNamespace="http://schemas.microsoft.com/office/2006/metadata/properties" ma:root="true" ma:fieldsID="8c9a911221de23538cd3a2b7932d6c7d" ns2:_="" ns3:_="">
    <xsd:import namespace="eabe59be-2e3c-405f-9f30-b2745091ea16"/>
    <xsd:import namespace="21633c97-f11c-4d4f-ba60-a7d4e2554d8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abe59be-2e3c-405f-9f30-b2745091ea1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1633c97-f11c-4d4f-ba60-a7d4e2554d8a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Udostępniani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Udostępnione dla — szczegóły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6B6BB33-451D-4CB8-BD53-AE1E25A375C7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B21F64C3-2B82-439A-BC9A-1077EF7E4DA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abe59be-2e3c-405f-9f30-b2745091ea16"/>
    <ds:schemaRef ds:uri="21633c97-f11c-4d4f-ba60-a7d4e2554d8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76BDF1A-0441-4D90-9B41-5B44EB764D4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Pokaz na ekranie (16:9)</PresentationFormat>
  <Slides>24</Slides>
  <Notes>20</Notes>
  <HiddenSlides>0</HiddenSlide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24</vt:i4>
      </vt:variant>
    </vt:vector>
  </HeadingPairs>
  <TitlesOfParts>
    <vt:vector size="25" baseType="lpstr">
      <vt:lpstr>Simple Light</vt:lpstr>
      <vt:lpstr>Prezentacja programu PowerPoint</vt:lpstr>
      <vt:lpstr>Kierunki ekonomiczne </vt:lpstr>
      <vt:lpstr>Technik ekonomista dla kogo? </vt:lpstr>
      <vt:lpstr>Jaka jest specyfikacja środowiska pracy technika ekonomisty?</vt:lpstr>
      <vt:lpstr>Czym zajmuje się technik ekonomista?  Zadania zawodowe:</vt:lpstr>
      <vt:lpstr>Możliwości zatrudnienia:</vt:lpstr>
      <vt:lpstr>Stanowiska pracy dla ekonomisty:</vt:lpstr>
      <vt:lpstr>Jak zostać technikiem ekonomistą?</vt:lpstr>
      <vt:lpstr>Dzień otwarty w NBP </vt:lpstr>
      <vt:lpstr>Fabryka bombek w Krakowie </vt:lpstr>
      <vt:lpstr>Technik handlowiec </vt:lpstr>
      <vt:lpstr>Technik handlowiec dla kogo? </vt:lpstr>
      <vt:lpstr>Czym zajmuje się handlowiec?</vt:lpstr>
      <vt:lpstr>Jaka jest specyfika środowiska pracy technika handlowca?</vt:lpstr>
      <vt:lpstr>Możliwości zatrudnienia: </vt:lpstr>
      <vt:lpstr>Jak zostać technikiem handlowcem? </vt:lpstr>
      <vt:lpstr>Fabryka cukierków w Krakowie</vt:lpstr>
      <vt:lpstr>Dzień Biznesu na  uniwersytecie ekonomicznym </vt:lpstr>
      <vt:lpstr>Technik rachunkowości</vt:lpstr>
      <vt:lpstr>Technik rachunkowości dla kogo ?</vt:lpstr>
      <vt:lpstr>Czym zajmuje się technik rachunkowości?</vt:lpstr>
      <vt:lpstr>Możliwości zatrudnienia: </vt:lpstr>
      <vt:lpstr>Jak zostać technikiem rachunkowości? </vt:lpstr>
      <vt:lpstr>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cp:revision>2</cp:revision>
  <dcterms:modified xsi:type="dcterms:W3CDTF">2020-05-25T19:54:46Z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0x010100E8DE5B37C81E6A48980440D6FF5AF403</vt:lpwstr>
  </property>
</Properties>
</file>